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72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8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17" name="Subtítulo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pt-BR" smtClean="0"/>
              <a:t>Clique para editar o estilo do subtítulo mestre</a:t>
            </a:r>
            <a:endParaRPr lang="en-US"/>
          </a:p>
        </p:txBody>
      </p:sp>
      <p:sp>
        <p:nvSpPr>
          <p:cNvPr id="4" name="Espaço Reservado para Data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E3E5BA-979E-4D7F-86B7-6B59B86843D2}" type="datetimeFigureOut">
              <a:rPr lang="pt-BR"/>
              <a:pPr>
                <a:defRPr/>
              </a:pPr>
              <a:t>2/12/2009</a:t>
            </a:fld>
            <a:endParaRPr lang="pt-BR"/>
          </a:p>
        </p:txBody>
      </p:sp>
      <p:sp>
        <p:nvSpPr>
          <p:cNvPr id="5" name="Espaço Reservado para Rodapé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382E19-A1C7-4DE2-A1C3-F7E353D849A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Dat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15FABB-3C1F-404E-86E4-5A2C0B32EAE9}" type="datetimeFigureOut">
              <a:rPr lang="pt-BR"/>
              <a:pPr>
                <a:defRPr/>
              </a:pPr>
              <a:t>2/12/2009</a:t>
            </a:fld>
            <a:endParaRPr lang="pt-BR"/>
          </a:p>
        </p:txBody>
      </p:sp>
      <p:sp>
        <p:nvSpPr>
          <p:cNvPr id="5" name="Espaço Reservado para Rodapé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226264-892D-4AAA-A6A7-EB42551A1FAF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Dat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CA7A98-6AFC-41AB-978B-5399C241C6ED}" type="datetimeFigureOut">
              <a:rPr lang="pt-BR"/>
              <a:pPr>
                <a:defRPr/>
              </a:pPr>
              <a:t>2/12/2009</a:t>
            </a:fld>
            <a:endParaRPr lang="pt-BR"/>
          </a:p>
        </p:txBody>
      </p:sp>
      <p:sp>
        <p:nvSpPr>
          <p:cNvPr id="5" name="Espaço Reservado para Rodapé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B3B0DE-A906-44C4-8C24-5491DE66B0E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Dat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45961F-68D3-443D-AFBE-7E6AC976E46A}" type="datetimeFigureOut">
              <a:rPr lang="pt-BR"/>
              <a:pPr>
                <a:defRPr/>
              </a:pPr>
              <a:t>2/12/2009</a:t>
            </a:fld>
            <a:endParaRPr lang="pt-BR"/>
          </a:p>
        </p:txBody>
      </p:sp>
      <p:sp>
        <p:nvSpPr>
          <p:cNvPr id="5" name="Espaço Reservado para Rodapé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0E3AAE-731C-4D65-9C50-AA62DB0A369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A64094-74BC-46FE-BA29-211D3A719AB3}" type="datetimeFigureOut">
              <a:rPr lang="pt-BR"/>
              <a:pPr>
                <a:defRPr/>
              </a:pPr>
              <a:t>2/12/2009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900752-09F8-4437-BF34-B056E3689D4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5" name="Espaço Reservado para Dat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8A2142-A347-4313-A04B-471894C49946}" type="datetimeFigureOut">
              <a:rPr lang="pt-BR"/>
              <a:pPr>
                <a:defRPr/>
              </a:pPr>
              <a:t>2/12/2009</a:t>
            </a:fld>
            <a:endParaRPr lang="pt-BR"/>
          </a:p>
        </p:txBody>
      </p:sp>
      <p:sp>
        <p:nvSpPr>
          <p:cNvPr id="6" name="Espaço Reservado para Rodapé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A2C44E-4CCA-4043-BB25-FA0772FA351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7" name="Espaço Reservado para Dat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160785-2307-41E0-96A4-362199535CBE}" type="datetimeFigureOut">
              <a:rPr lang="pt-BR"/>
              <a:pPr>
                <a:defRPr/>
              </a:pPr>
              <a:t>2/12/2009</a:t>
            </a:fld>
            <a:endParaRPr lang="pt-BR"/>
          </a:p>
        </p:txBody>
      </p:sp>
      <p:sp>
        <p:nvSpPr>
          <p:cNvPr id="8" name="Espaço Reservado para Rodapé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36FE2A-DFE0-4727-8F4A-13E52298A7B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Dat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078A04-BE27-46D3-8E07-01AB84BC61CC}" type="datetimeFigureOut">
              <a:rPr lang="pt-BR"/>
              <a:pPr>
                <a:defRPr/>
              </a:pPr>
              <a:t>2/12/2009</a:t>
            </a:fld>
            <a:endParaRPr lang="pt-BR"/>
          </a:p>
        </p:txBody>
      </p:sp>
      <p:sp>
        <p:nvSpPr>
          <p:cNvPr id="4" name="Espaço Reservado para Rodapé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673999-5786-487F-83B5-B86510EAB40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FF5ED8-7F98-4930-B46B-517EE0B54EDB}" type="datetimeFigureOut">
              <a:rPr lang="pt-BR"/>
              <a:pPr>
                <a:defRPr/>
              </a:pPr>
              <a:t>2/12/2009</a:t>
            </a:fld>
            <a:endParaRPr lang="pt-BR"/>
          </a:p>
        </p:txBody>
      </p:sp>
      <p:sp>
        <p:nvSpPr>
          <p:cNvPr id="3" name="Espaço Reservado para Rodapé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CED871-071E-450D-989B-4EE81B9EEDD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5" name="Espaço Reservado para Dat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08FA15-4F5F-40A9-88D3-8BCAB56F916F}" type="datetimeFigureOut">
              <a:rPr lang="pt-BR"/>
              <a:pPr>
                <a:defRPr/>
              </a:pPr>
              <a:t>2/12/2009</a:t>
            </a:fld>
            <a:endParaRPr lang="pt-BR"/>
          </a:p>
        </p:txBody>
      </p:sp>
      <p:sp>
        <p:nvSpPr>
          <p:cNvPr id="6" name="Espaço Reservado para Rodapé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FB9636-19F2-40DE-8BBD-1EFEFC08176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com Único Canto Aparado e Arredondado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Triângulo retângulo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Forma livre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Forma livre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pt-BR" noProof="0" smtClean="0"/>
              <a:t>Clique no ícone para adicionar uma imagem</a:t>
            </a:r>
            <a:endParaRPr lang="en-US" noProof="0" dirty="0"/>
          </a:p>
        </p:txBody>
      </p:sp>
      <p:sp>
        <p:nvSpPr>
          <p:cNvPr id="9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6D66CC-802E-4C37-9D39-6D1CBBCF1BF1}" type="datetimeFigureOut">
              <a:rPr lang="pt-BR"/>
              <a:pPr>
                <a:defRPr/>
              </a:pPr>
              <a:t>2/12/2009</a:t>
            </a:fld>
            <a:endParaRPr lang="pt-BR"/>
          </a:p>
        </p:txBody>
      </p:sp>
      <p:sp>
        <p:nvSpPr>
          <p:cNvPr id="10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1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9E9488-1949-4888-ADFE-ED20E77C3BC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rma livre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Forma livre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052" name="Espaço Reservado para Título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estilo do título mestre</a:t>
            </a:r>
            <a:endParaRPr lang="en-US" smtClean="0"/>
          </a:p>
        </p:txBody>
      </p:sp>
      <p:sp>
        <p:nvSpPr>
          <p:cNvPr id="2053" name="Espaço Reservado para Texto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smtClean="0"/>
          </a:p>
        </p:txBody>
      </p:sp>
      <p:sp>
        <p:nvSpPr>
          <p:cNvPr id="10" name="Espaço Reservado para Data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0F741F7-57E3-4823-BFEE-2B7A7DE9A1B0}" type="datetimeFigureOut">
              <a:rPr lang="pt-BR"/>
              <a:pPr>
                <a:defRPr/>
              </a:pPr>
              <a:t>2/12/2009</a:t>
            </a:fld>
            <a:endParaRPr lang="pt-BR"/>
          </a:p>
        </p:txBody>
      </p:sp>
      <p:sp>
        <p:nvSpPr>
          <p:cNvPr id="22" name="Espaço Reservado para Rodapé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8" name="Espaço Reservado para Número de Slide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8B20762-ECDE-4064-85A5-F37A6EE2C10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  <p:grpSp>
        <p:nvGrpSpPr>
          <p:cNvPr id="2057" name="Grupo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orma livre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3" name="Forma livre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95" r:id="rId1"/>
    <p:sldLayoutId id="2147484287" r:id="rId2"/>
    <p:sldLayoutId id="2147484296" r:id="rId3"/>
    <p:sldLayoutId id="2147484288" r:id="rId4"/>
    <p:sldLayoutId id="2147484289" r:id="rId5"/>
    <p:sldLayoutId id="2147484290" r:id="rId6"/>
    <p:sldLayoutId id="2147484291" r:id="rId7"/>
    <p:sldLayoutId id="2147484292" r:id="rId8"/>
    <p:sldLayoutId id="2147484297" r:id="rId9"/>
    <p:sldLayoutId id="2147484293" r:id="rId10"/>
    <p:sldLayoutId id="2147484294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fontAlgn="base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fontAlgn="base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://portal.anhembi.br/publique/cgi/cgilua.exe/sys/start.htm?sid=316" TargetMode="External"/><Relationship Id="rId13" Type="http://schemas.openxmlformats.org/officeDocument/2006/relationships/image" Target="../media/image8.gif"/><Relationship Id="rId18" Type="http://schemas.openxmlformats.org/officeDocument/2006/relationships/image" Target="../media/image11.jpeg"/><Relationship Id="rId3" Type="http://schemas.openxmlformats.org/officeDocument/2006/relationships/image" Target="../media/image3.gif"/><Relationship Id="rId7" Type="http://schemas.openxmlformats.org/officeDocument/2006/relationships/image" Target="../media/image5.gif"/><Relationship Id="rId12" Type="http://schemas.openxmlformats.org/officeDocument/2006/relationships/hyperlink" Target="http://portal.anhembi.br/publique/cgi/cgilua.exe/sys/start.htm?sid=330" TargetMode="External"/><Relationship Id="rId17" Type="http://schemas.openxmlformats.org/officeDocument/2006/relationships/image" Target="../media/image10.jpeg"/><Relationship Id="rId2" Type="http://schemas.openxmlformats.org/officeDocument/2006/relationships/image" Target="../media/image2.gif"/><Relationship Id="rId16" Type="http://schemas.openxmlformats.org/officeDocument/2006/relationships/hyperlink" Target="http://portal.anhembi.br/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portal.anhembi.br/publique/cgi/cgilua.exe/sys/start.htm?sid=117" TargetMode="External"/><Relationship Id="rId11" Type="http://schemas.openxmlformats.org/officeDocument/2006/relationships/image" Target="../media/image7.gif"/><Relationship Id="rId5" Type="http://schemas.openxmlformats.org/officeDocument/2006/relationships/image" Target="../media/image4.gif"/><Relationship Id="rId15" Type="http://schemas.openxmlformats.org/officeDocument/2006/relationships/image" Target="../media/image9.gif"/><Relationship Id="rId10" Type="http://schemas.openxmlformats.org/officeDocument/2006/relationships/hyperlink" Target="http://portal.anhembi.br/publique/cgi/cgilua.exe/sys/start.htm?sid=235" TargetMode="External"/><Relationship Id="rId19" Type="http://schemas.openxmlformats.org/officeDocument/2006/relationships/image" Target="../media/image12.jpeg"/><Relationship Id="rId4" Type="http://schemas.openxmlformats.org/officeDocument/2006/relationships/hyperlink" Target="http://portal.anhembi.br/publique/cgi/cgilua.exe/sys/start.htm?sid=12" TargetMode="External"/><Relationship Id="rId9" Type="http://schemas.openxmlformats.org/officeDocument/2006/relationships/image" Target="../media/image6.gif"/><Relationship Id="rId14" Type="http://schemas.openxmlformats.org/officeDocument/2006/relationships/hyperlink" Target="http://www.anhembi.br/biblioteca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1.bin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pt-BR" dirty="0" smtClean="0"/>
              <a:t>Hipertensão Arterial Sistêmica</a:t>
            </a:r>
            <a:endParaRPr lang="pt-BR" dirty="0"/>
          </a:p>
        </p:txBody>
      </p:sp>
      <p:sp>
        <p:nvSpPr>
          <p:cNvPr id="6147" name="Subtítulo 2"/>
          <p:cNvSpPr>
            <a:spLocks noGrp="1"/>
          </p:cNvSpPr>
          <p:nvPr>
            <p:ph type="subTitle" idx="1"/>
          </p:nvPr>
        </p:nvSpPr>
        <p:spPr>
          <a:xfrm>
            <a:off x="500063" y="4643438"/>
            <a:ext cx="7854950" cy="1752600"/>
          </a:xfrm>
        </p:spPr>
        <p:txBody>
          <a:bodyPr/>
          <a:lstStyle/>
          <a:p>
            <a:pPr marR="0"/>
            <a:r>
              <a:rPr lang="pt-BR" smtClean="0"/>
              <a:t>Liga Acadêmica de Clínica Médica Anhembi Morumbi</a:t>
            </a:r>
          </a:p>
        </p:txBody>
      </p:sp>
      <p:pic>
        <p:nvPicPr>
          <p:cNvPr id="6148" name="Picture 3" descr="Escolas e Curso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7155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4" descr="divisori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525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5" descr="Processo Seletivo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1209675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1" name="Picture 6" descr="divisori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525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2" name="Picture 7" descr="A Anhembi Morumbi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1381125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3" name="Picture 8" descr="divisori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525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4" name="Picture 9" descr="Campi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0"/>
            <a:ext cx="638175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5" name="Picture 10" descr="divisori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525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6" name="Picture 11" descr="Corporate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0" y="0"/>
            <a:ext cx="771525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7" name="Picture 12" descr="divisori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525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8" name="Picture 13" descr="Notícia">
            <a:hlinkClick r:id="rId12"/>
          </p:cNvPr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81915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9" name="Picture 22" descr="Biblioteca">
            <a:hlinkClick r:id="rId14"/>
          </p:cNvPr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-285750"/>
            <a:ext cx="390525" cy="9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60" name="Picture 2" descr="UAM">
            <a:hlinkClick r:id="rId16"/>
          </p:cNvPr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120650" y="-2879725"/>
            <a:ext cx="1514475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61" name="Picture 26" descr="http://files.lacm.webnode.com/200000007-a164ea25f4/lacm.jpg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7858125" y="142875"/>
            <a:ext cx="1074738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62" name="Picture 28" descr="http://liberdade.ca.g12.br/imgescolas/Image/anhembi%20morumbi.jpg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7791450" y="6357938"/>
            <a:ext cx="1352550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428596" y="428604"/>
            <a:ext cx="8358246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 smtClean="0"/>
          </a:p>
          <a:p>
            <a:endParaRPr lang="pt-BR" dirty="0" smtClean="0"/>
          </a:p>
          <a:p>
            <a:endParaRPr lang="pt-BR" dirty="0"/>
          </a:p>
          <a:p>
            <a:r>
              <a:rPr lang="pt-BR" dirty="0" smtClean="0"/>
              <a:t>Colocar o manguito firmemente cerca de 2 cm a 3 cm acima da fossa ante cubital.</a:t>
            </a:r>
          </a:p>
          <a:p>
            <a:endParaRPr lang="pt-BR" dirty="0" smtClean="0"/>
          </a:p>
          <a:p>
            <a:r>
              <a:rPr lang="pt-BR" dirty="0" smtClean="0"/>
              <a:t>Manter </a:t>
            </a:r>
            <a:r>
              <a:rPr lang="pt-BR" dirty="0"/>
              <a:t>o braço do paciente na altura do </a:t>
            </a:r>
            <a:r>
              <a:rPr lang="pt-BR" dirty="0" smtClean="0"/>
              <a:t>coração.</a:t>
            </a:r>
          </a:p>
          <a:p>
            <a:endParaRPr lang="pt-BR" dirty="0" smtClean="0"/>
          </a:p>
          <a:p>
            <a:endParaRPr lang="pt-BR" dirty="0" smtClean="0"/>
          </a:p>
          <a:p>
            <a:r>
              <a:rPr lang="pt-BR" dirty="0" smtClean="0"/>
              <a:t>Palpar </a:t>
            </a:r>
            <a:r>
              <a:rPr lang="pt-BR" dirty="0"/>
              <a:t>o pulso radial e inflar o manguito até seu </a:t>
            </a:r>
            <a:r>
              <a:rPr lang="pt-BR" dirty="0" smtClean="0"/>
              <a:t>desaparecimento.</a:t>
            </a:r>
            <a:r>
              <a:rPr lang="pt-BR" dirty="0"/>
              <a:t> </a:t>
            </a:r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r>
              <a:rPr lang="pt-BR" dirty="0" smtClean="0"/>
              <a:t>Posicionar </a:t>
            </a:r>
            <a:r>
              <a:rPr lang="pt-BR" dirty="0"/>
              <a:t>a campânula do estetoscópio suavemente sobre a artéria braquial, na fossa </a:t>
            </a:r>
            <a:r>
              <a:rPr lang="pt-BR" dirty="0" err="1"/>
              <a:t>antecubital</a:t>
            </a:r>
            <a:r>
              <a:rPr lang="pt-BR" dirty="0"/>
              <a:t>, evitando compressão excessiva. </a:t>
            </a:r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r>
              <a:rPr lang="pt-BR" dirty="0" smtClean="0"/>
              <a:t>Solicitar </a:t>
            </a:r>
            <a:r>
              <a:rPr lang="pt-BR" dirty="0"/>
              <a:t>ao paciente que não fale durante o procedimento de medição. </a:t>
            </a:r>
            <a:endParaRPr lang="pt-BR" dirty="0" smtClean="0"/>
          </a:p>
          <a:p>
            <a:endParaRPr lang="pt-BR" dirty="0"/>
          </a:p>
          <a:p>
            <a:endParaRPr lang="pt-BR" dirty="0"/>
          </a:p>
        </p:txBody>
      </p:sp>
      <p:pic>
        <p:nvPicPr>
          <p:cNvPr id="5" name="Picture 26" descr="http://files.lacm.webnode.com/200000007-a164ea25f4/lac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29563" y="142875"/>
            <a:ext cx="1074737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8" descr="http://liberdade.ca.g12.br/imgescolas/Image/anhembi%20morumb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15272" y="6357958"/>
            <a:ext cx="1352550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428596" y="285728"/>
            <a:ext cx="807249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r>
              <a:rPr lang="pt-BR" dirty="0" smtClean="0"/>
              <a:t>Inflar rapidamente, de 10 </a:t>
            </a:r>
            <a:r>
              <a:rPr lang="pt-BR" dirty="0" err="1" smtClean="0"/>
              <a:t>mmHg</a:t>
            </a:r>
            <a:r>
              <a:rPr lang="pt-BR" dirty="0" smtClean="0"/>
              <a:t> em 10 </a:t>
            </a:r>
            <a:r>
              <a:rPr lang="pt-BR" dirty="0" err="1" smtClean="0"/>
              <a:t>mmHg</a:t>
            </a:r>
            <a:r>
              <a:rPr lang="pt-BR" dirty="0" smtClean="0"/>
              <a:t>, até o nível estimado da pressão arterial.</a:t>
            </a:r>
          </a:p>
          <a:p>
            <a:endParaRPr lang="pt-BR" dirty="0" smtClean="0"/>
          </a:p>
          <a:p>
            <a:endParaRPr lang="pt-BR" dirty="0" smtClean="0"/>
          </a:p>
          <a:p>
            <a:r>
              <a:rPr lang="pt-BR" dirty="0" smtClean="0"/>
              <a:t>Proceder à deflação, com velocidade constante inicial de 2 </a:t>
            </a:r>
            <a:r>
              <a:rPr lang="pt-BR" dirty="0" err="1" smtClean="0"/>
              <a:t>mmHg</a:t>
            </a:r>
            <a:r>
              <a:rPr lang="pt-BR" dirty="0" smtClean="0"/>
              <a:t> a 4 </a:t>
            </a:r>
            <a:r>
              <a:rPr lang="pt-BR" dirty="0" err="1" smtClean="0"/>
              <a:t>mmHg</a:t>
            </a:r>
            <a:r>
              <a:rPr lang="pt-BR" dirty="0" smtClean="0"/>
              <a:t> por segundo, evitando congestão venosa e desconforto para o paciente</a:t>
            </a:r>
          </a:p>
          <a:p>
            <a:endParaRPr lang="pt-BR" dirty="0" smtClean="0"/>
          </a:p>
          <a:p>
            <a:endParaRPr lang="pt-BR" dirty="0" smtClean="0"/>
          </a:p>
          <a:p>
            <a:r>
              <a:rPr lang="pt-BR" dirty="0" smtClean="0"/>
              <a:t>Determinar a pressão sistólica no momento do aparecimento do primeiro som (fase I de </a:t>
            </a:r>
            <a:r>
              <a:rPr lang="pt-BR" dirty="0" err="1" smtClean="0"/>
              <a:t>Korotkoff</a:t>
            </a:r>
            <a:r>
              <a:rPr lang="pt-BR" dirty="0" smtClean="0"/>
              <a:t>), que se intensifica com o aumento da velocidade de deflação.</a:t>
            </a:r>
          </a:p>
          <a:p>
            <a:endParaRPr lang="pt-BR" dirty="0" smtClean="0"/>
          </a:p>
          <a:p>
            <a:endParaRPr lang="pt-BR" dirty="0" smtClean="0"/>
          </a:p>
          <a:p>
            <a:r>
              <a:rPr lang="pt-BR" dirty="0" smtClean="0"/>
              <a:t>Determinar a pressão diastólica no desaparecimento do som (fase V de </a:t>
            </a:r>
            <a:r>
              <a:rPr lang="pt-BR" dirty="0" err="1" smtClean="0"/>
              <a:t>Korotkoff</a:t>
            </a:r>
            <a:r>
              <a:rPr lang="pt-BR" dirty="0" smtClean="0"/>
              <a:t>), exceto em condições especiais.</a:t>
            </a:r>
          </a:p>
          <a:p>
            <a:endParaRPr lang="pt-BR" dirty="0" smtClean="0"/>
          </a:p>
        </p:txBody>
      </p:sp>
      <p:pic>
        <p:nvPicPr>
          <p:cNvPr id="5" name="Picture 26" descr="http://files.lacm.webnode.com/200000007-a164ea25f4/lac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29563" y="142875"/>
            <a:ext cx="1074737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8" descr="http://liberdade.ca.g12.br/imgescolas/Image/anhembi%20morumb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91450" y="6357938"/>
            <a:ext cx="1352550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2643182"/>
            <a:ext cx="5602251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CaixaDeTexto 3"/>
          <p:cNvSpPr txBox="1"/>
          <p:nvPr/>
        </p:nvSpPr>
        <p:spPr>
          <a:xfrm>
            <a:off x="571472" y="142852"/>
            <a:ext cx="785818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Registrar os valores das pressões sistólica e diastólica, complementando com a posição do paciente, o tamanho do manguito e o braço em que foi feita a mensuração. </a:t>
            </a:r>
          </a:p>
          <a:p>
            <a:endParaRPr lang="pt-BR" dirty="0" smtClean="0"/>
          </a:p>
          <a:p>
            <a:r>
              <a:rPr lang="pt-BR" dirty="0" smtClean="0"/>
              <a:t>Esperar 1 a 2 minutos antes de realizar novas medidas.</a:t>
            </a:r>
          </a:p>
          <a:p>
            <a:endParaRPr lang="pt-BR" dirty="0" smtClean="0"/>
          </a:p>
          <a:p>
            <a:r>
              <a:rPr lang="pt-BR" dirty="0"/>
              <a:t>P</a:t>
            </a:r>
            <a:r>
              <a:rPr lang="pt-BR" dirty="0" smtClean="0"/>
              <a:t>aciente deve ser informado sobre os valores da pressão arterial e a possível necessidade de acompanhamento.</a:t>
            </a:r>
          </a:p>
          <a:p>
            <a:endParaRPr lang="pt-BR" dirty="0"/>
          </a:p>
        </p:txBody>
      </p:sp>
      <p:pic>
        <p:nvPicPr>
          <p:cNvPr id="5" name="Picture 26" descr="http://files.lacm.webnode.com/200000007-a164ea25f4/lac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8148" y="857232"/>
            <a:ext cx="1074737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8" descr="http://liberdade.ca.g12.br/imgescolas/Image/anhembi%20morumb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91450" y="6357938"/>
            <a:ext cx="1352550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28596" y="0"/>
            <a:ext cx="8305800" cy="1143000"/>
          </a:xfrm>
        </p:spPr>
        <p:txBody>
          <a:bodyPr>
            <a:normAutofit/>
          </a:bodyPr>
          <a:lstStyle/>
          <a:p>
            <a:r>
              <a:rPr lang="pt-BR" dirty="0" smtClean="0"/>
              <a:t>Avaliação complementar</a:t>
            </a:r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428596" y="1714488"/>
            <a:ext cx="8072494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pt-BR" b="1" dirty="0" smtClean="0">
                <a:solidFill>
                  <a:schemeClr val="tx2"/>
                </a:solidFill>
              </a:rPr>
              <a:t>Circunferência Abdominal (Tecido adiposo Visceral)</a:t>
            </a:r>
            <a:endParaRPr lang="pt-BR" dirty="0" smtClean="0"/>
          </a:p>
          <a:p>
            <a:pPr lvl="1"/>
            <a:r>
              <a:rPr lang="pt-BR" dirty="0" smtClean="0"/>
              <a:t>Valores normais em </a:t>
            </a:r>
            <a:r>
              <a:rPr lang="pt-BR" dirty="0"/>
              <a:t>mulheres C = 88 </a:t>
            </a:r>
            <a:r>
              <a:rPr lang="pt-BR" dirty="0" smtClean="0"/>
              <a:t>cm; </a:t>
            </a:r>
            <a:r>
              <a:rPr lang="pt-BR" dirty="0"/>
              <a:t>em homens C = </a:t>
            </a:r>
            <a:r>
              <a:rPr lang="pt-BR" dirty="0" smtClean="0"/>
              <a:t>102cm.</a:t>
            </a:r>
            <a:endParaRPr lang="pt-BR" dirty="0" smtClean="0"/>
          </a:p>
          <a:p>
            <a:endParaRPr lang="pt-BR" b="1" dirty="0" smtClean="0">
              <a:solidFill>
                <a:schemeClr val="tx2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pt-BR" b="1" dirty="0" smtClean="0">
                <a:solidFill>
                  <a:schemeClr val="tx2"/>
                </a:solidFill>
              </a:rPr>
              <a:t>Monitorização </a:t>
            </a:r>
            <a:r>
              <a:rPr lang="pt-BR" b="1" dirty="0">
                <a:solidFill>
                  <a:schemeClr val="tx2"/>
                </a:solidFill>
              </a:rPr>
              <a:t>Ambulatorial e Residencial da Pressão </a:t>
            </a:r>
            <a:r>
              <a:rPr lang="pt-BR" b="1" dirty="0" smtClean="0">
                <a:solidFill>
                  <a:schemeClr val="tx2"/>
                </a:solidFill>
              </a:rPr>
              <a:t>Arterial</a:t>
            </a:r>
          </a:p>
          <a:p>
            <a:pPr>
              <a:buFont typeface="Wingdings" pitchFamily="2" charset="2"/>
              <a:buChar char="v"/>
            </a:pPr>
            <a:endParaRPr lang="pt-BR" b="1" dirty="0" smtClean="0">
              <a:solidFill>
                <a:srgbClr val="FFFF00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pt-BR" b="1" dirty="0" smtClean="0">
                <a:solidFill>
                  <a:schemeClr val="tx2"/>
                </a:solidFill>
              </a:rPr>
              <a:t>Fundoscopia: </a:t>
            </a:r>
            <a:r>
              <a:rPr lang="pt-BR" dirty="0"/>
              <a:t>o</a:t>
            </a:r>
            <a:r>
              <a:rPr lang="pt-BR" dirty="0" smtClean="0"/>
              <a:t> </a:t>
            </a:r>
            <a:r>
              <a:rPr lang="pt-BR" dirty="0"/>
              <a:t>exame do fundo de olho deve ser realizado sempre que possível, pois permite uma avaliação dos efeitos da hipertensão no leito vascular</a:t>
            </a:r>
            <a:r>
              <a:rPr lang="pt-BR" dirty="0" smtClean="0"/>
              <a:t>.</a:t>
            </a:r>
          </a:p>
          <a:p>
            <a:pPr>
              <a:buFont typeface="Wingdings" pitchFamily="2" charset="2"/>
              <a:buChar char="v"/>
            </a:pPr>
            <a:endParaRPr lang="pt-BR" dirty="0"/>
          </a:p>
          <a:p>
            <a:pPr>
              <a:buFont typeface="Wingdings" pitchFamily="2" charset="2"/>
              <a:buChar char="v"/>
            </a:pPr>
            <a:r>
              <a:rPr lang="pt-BR" b="1" dirty="0">
                <a:solidFill>
                  <a:schemeClr val="tx2"/>
                </a:solidFill>
              </a:rPr>
              <a:t>Exames laboratoriais e de </a:t>
            </a:r>
            <a:r>
              <a:rPr lang="pt-BR" b="1" dirty="0" smtClean="0">
                <a:solidFill>
                  <a:schemeClr val="tx2"/>
                </a:solidFill>
              </a:rPr>
              <a:t>imagem: </a:t>
            </a:r>
            <a:endParaRPr lang="pt-BR" b="1" dirty="0" smtClean="0">
              <a:solidFill>
                <a:schemeClr val="tx2"/>
              </a:solidFill>
            </a:endParaRPr>
          </a:p>
          <a:p>
            <a:pPr lvl="1">
              <a:buFont typeface="Arial" pitchFamily="34" charset="0"/>
              <a:buChar char="•"/>
            </a:pPr>
            <a:r>
              <a:rPr lang="pt-BR" dirty="0" smtClean="0"/>
              <a:t>Glicemia</a:t>
            </a:r>
          </a:p>
          <a:p>
            <a:pPr lvl="1">
              <a:buFont typeface="Arial" pitchFamily="34" charset="0"/>
              <a:buChar char="•"/>
            </a:pPr>
            <a:r>
              <a:rPr lang="pt-BR" dirty="0" smtClean="0"/>
              <a:t>colesterol total</a:t>
            </a:r>
            <a:r>
              <a:rPr lang="pt-BR" dirty="0" smtClean="0"/>
              <a:t> </a:t>
            </a:r>
            <a:r>
              <a:rPr lang="pt-BR" dirty="0" smtClean="0"/>
              <a:t>(HDL, LDL </a:t>
            </a:r>
            <a:r>
              <a:rPr lang="pt-BR" dirty="0"/>
              <a:t>e</a:t>
            </a:r>
            <a:r>
              <a:rPr lang="pt-BR" dirty="0" smtClean="0"/>
              <a:t> triglicerídeos)</a:t>
            </a:r>
          </a:p>
          <a:p>
            <a:pPr lvl="1">
              <a:buFont typeface="Arial" pitchFamily="34" charset="0"/>
              <a:buChar char="•"/>
            </a:pPr>
            <a:r>
              <a:rPr lang="pt-BR" dirty="0" smtClean="0"/>
              <a:t>Uréia</a:t>
            </a:r>
          </a:p>
          <a:p>
            <a:pPr lvl="1">
              <a:buFont typeface="Arial" pitchFamily="34" charset="0"/>
              <a:buChar char="•"/>
            </a:pPr>
            <a:r>
              <a:rPr lang="pt-BR" dirty="0" err="1" smtClean="0"/>
              <a:t>C</a:t>
            </a:r>
            <a:r>
              <a:rPr lang="pt-BR" dirty="0" err="1" smtClean="0"/>
              <a:t>reatinina</a:t>
            </a:r>
            <a:endParaRPr lang="pt-BR" dirty="0" smtClean="0"/>
          </a:p>
          <a:p>
            <a:pPr lvl="1">
              <a:buFont typeface="Arial" pitchFamily="34" charset="0"/>
              <a:buChar char="•"/>
            </a:pPr>
            <a:r>
              <a:rPr lang="pt-BR" dirty="0" smtClean="0"/>
              <a:t>P</a:t>
            </a:r>
            <a:r>
              <a:rPr lang="pt-BR" dirty="0" smtClean="0"/>
              <a:t>otássio</a:t>
            </a:r>
          </a:p>
          <a:p>
            <a:pPr lvl="1">
              <a:buFont typeface="Arial" pitchFamily="34" charset="0"/>
              <a:buChar char="•"/>
            </a:pPr>
            <a:r>
              <a:rPr lang="pt-BR" dirty="0" smtClean="0"/>
              <a:t>E</a:t>
            </a:r>
            <a:r>
              <a:rPr lang="pt-BR" dirty="0" smtClean="0"/>
              <a:t>letrocardiograma</a:t>
            </a:r>
            <a:endParaRPr lang="pt-BR" dirty="0" smtClean="0">
              <a:solidFill>
                <a:srgbClr val="FFFF00"/>
              </a:solidFill>
            </a:endParaRPr>
          </a:p>
          <a:p>
            <a:pPr>
              <a:buFont typeface="Wingdings" pitchFamily="2" charset="2"/>
              <a:buChar char="v"/>
            </a:pPr>
            <a:endParaRPr lang="pt-BR" b="1" dirty="0">
              <a:solidFill>
                <a:srgbClr val="FFFF00"/>
              </a:solidFill>
            </a:endParaRPr>
          </a:p>
          <a:p>
            <a:pPr>
              <a:buFont typeface="Wingdings" pitchFamily="2" charset="2"/>
              <a:buChar char="v"/>
            </a:pPr>
            <a:endParaRPr lang="pt-BR" b="1" dirty="0">
              <a:solidFill>
                <a:srgbClr val="FFFF00"/>
              </a:solidFill>
            </a:endParaRPr>
          </a:p>
          <a:p>
            <a:pPr>
              <a:buFont typeface="Wingdings" pitchFamily="2" charset="2"/>
              <a:buChar char="v"/>
            </a:pPr>
            <a:endParaRPr lang="pt-BR" b="1" dirty="0" smtClean="0">
              <a:solidFill>
                <a:srgbClr val="FFFF00"/>
              </a:solidFill>
            </a:endParaRPr>
          </a:p>
          <a:p>
            <a:r>
              <a:rPr lang="pt-BR" b="1" dirty="0"/>
              <a:t> </a:t>
            </a:r>
            <a:r>
              <a:rPr lang="pt-BR" b="1" dirty="0" smtClean="0"/>
              <a:t>   </a:t>
            </a:r>
            <a:endParaRPr lang="pt-BR" dirty="0"/>
          </a:p>
          <a:p>
            <a:r>
              <a:rPr lang="pt-BR" dirty="0"/>
              <a:t> </a:t>
            </a:r>
          </a:p>
          <a:p>
            <a:pPr>
              <a:buFont typeface="Wingdings" pitchFamily="2" charset="2"/>
              <a:buChar char="v"/>
            </a:pPr>
            <a:endParaRPr lang="pt-BR" dirty="0"/>
          </a:p>
        </p:txBody>
      </p:sp>
      <p:pic>
        <p:nvPicPr>
          <p:cNvPr id="5" name="Picture 26" descr="http://files.lacm.webnode.com/200000007-a164ea25f4/lac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29563" y="142875"/>
            <a:ext cx="1074737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8" descr="http://liberdade.ca.g12.br/imgescolas/Image/anhembi%20morumb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91450" y="6215082"/>
            <a:ext cx="1352550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28596" y="500042"/>
            <a:ext cx="8305800" cy="1143000"/>
          </a:xfrm>
        </p:spPr>
        <p:txBody>
          <a:bodyPr>
            <a:normAutofit/>
          </a:bodyPr>
          <a:lstStyle/>
          <a:p>
            <a:r>
              <a:rPr lang="pt-BR" dirty="0" smtClean="0"/>
              <a:t>Tratamento não farmacológico</a:t>
            </a:r>
            <a:endParaRPr lang="pt-BR" dirty="0"/>
          </a:p>
        </p:txBody>
      </p:sp>
      <p:sp>
        <p:nvSpPr>
          <p:cNvPr id="3" name="CaixaDeTexto 2"/>
          <p:cNvSpPr txBox="1"/>
          <p:nvPr/>
        </p:nvSpPr>
        <p:spPr>
          <a:xfrm>
            <a:off x="500034" y="1428736"/>
            <a:ext cx="8001056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 smtClean="0"/>
          </a:p>
          <a:p>
            <a:r>
              <a:rPr lang="pt-BR" sz="2000" dirty="0" smtClean="0"/>
              <a:t>São </a:t>
            </a:r>
            <a:r>
              <a:rPr lang="pt-BR" sz="2000" dirty="0"/>
              <a:t>modificações de estilo de vida de comprovado valor na redução da pressão arterial: </a:t>
            </a:r>
            <a:endParaRPr lang="pt-BR" sz="2000" dirty="0" smtClean="0"/>
          </a:p>
          <a:p>
            <a:pPr>
              <a:buFont typeface="Wingdings" pitchFamily="2" charset="2"/>
              <a:buChar char="v"/>
            </a:pPr>
            <a:endParaRPr lang="pt-BR" dirty="0" smtClean="0"/>
          </a:p>
          <a:p>
            <a:pPr>
              <a:buFont typeface="Wingdings" pitchFamily="2" charset="2"/>
              <a:buChar char="v"/>
            </a:pPr>
            <a:r>
              <a:rPr lang="pt-BR" dirty="0" smtClean="0"/>
              <a:t>a </a:t>
            </a:r>
            <a:r>
              <a:rPr lang="pt-BR" dirty="0"/>
              <a:t>redução do </a:t>
            </a:r>
            <a:r>
              <a:rPr lang="pt-BR" dirty="0" smtClean="0"/>
              <a:t>peso</a:t>
            </a:r>
          </a:p>
          <a:p>
            <a:pPr>
              <a:buFont typeface="Wingdings" pitchFamily="2" charset="2"/>
              <a:buChar char="v"/>
            </a:pPr>
            <a:endParaRPr lang="pt-BR" dirty="0" smtClean="0"/>
          </a:p>
          <a:p>
            <a:pPr>
              <a:buFont typeface="Wingdings" pitchFamily="2" charset="2"/>
              <a:buChar char="v"/>
            </a:pPr>
            <a:r>
              <a:rPr lang="pt-BR" dirty="0" smtClean="0"/>
              <a:t>a </a:t>
            </a:r>
            <a:r>
              <a:rPr lang="pt-BR" dirty="0"/>
              <a:t>redução da ingestão de </a:t>
            </a:r>
            <a:r>
              <a:rPr lang="pt-BR" dirty="0" smtClean="0"/>
              <a:t>sódio</a:t>
            </a:r>
          </a:p>
          <a:p>
            <a:pPr>
              <a:buFont typeface="Wingdings" pitchFamily="2" charset="2"/>
              <a:buChar char="v"/>
            </a:pPr>
            <a:endParaRPr lang="pt-BR" dirty="0" smtClean="0"/>
          </a:p>
          <a:p>
            <a:pPr>
              <a:buFont typeface="Wingdings" pitchFamily="2" charset="2"/>
              <a:buChar char="v"/>
            </a:pPr>
            <a:r>
              <a:rPr lang="pt-BR" dirty="0" smtClean="0"/>
              <a:t>maior </a:t>
            </a:r>
            <a:r>
              <a:rPr lang="pt-BR" dirty="0"/>
              <a:t>ingestão de </a:t>
            </a:r>
            <a:r>
              <a:rPr lang="pt-BR" dirty="0" smtClean="0"/>
              <a:t>potássio</a:t>
            </a:r>
          </a:p>
          <a:p>
            <a:pPr>
              <a:buFont typeface="Wingdings" pitchFamily="2" charset="2"/>
              <a:buChar char="v"/>
            </a:pPr>
            <a:endParaRPr lang="pt-BR" dirty="0" smtClean="0"/>
          </a:p>
          <a:p>
            <a:pPr>
              <a:buFont typeface="Wingdings" pitchFamily="2" charset="2"/>
              <a:buChar char="v"/>
            </a:pPr>
            <a:r>
              <a:rPr lang="pt-BR" dirty="0" smtClean="0"/>
              <a:t>uma </a:t>
            </a:r>
            <a:r>
              <a:rPr lang="pt-BR" dirty="0"/>
              <a:t>dieta rica em frutas e vegetais </a:t>
            </a:r>
          </a:p>
          <a:p>
            <a:pPr>
              <a:buFont typeface="Wingdings" pitchFamily="2" charset="2"/>
              <a:buChar char="v"/>
            </a:pPr>
            <a:endParaRPr lang="pt-BR" dirty="0" smtClean="0"/>
          </a:p>
          <a:p>
            <a:pPr>
              <a:buFont typeface="Wingdings" pitchFamily="2" charset="2"/>
              <a:buChar char="v"/>
            </a:pPr>
            <a:r>
              <a:rPr lang="pt-BR" dirty="0" smtClean="0"/>
              <a:t>alimentos </a:t>
            </a:r>
            <a:r>
              <a:rPr lang="pt-BR" dirty="0"/>
              <a:t>com pouco teor de </a:t>
            </a:r>
            <a:r>
              <a:rPr lang="pt-BR" dirty="0" smtClean="0"/>
              <a:t>gordura</a:t>
            </a:r>
          </a:p>
          <a:p>
            <a:pPr>
              <a:buFont typeface="Wingdings" pitchFamily="2" charset="2"/>
              <a:buChar char="v"/>
            </a:pPr>
            <a:endParaRPr lang="pt-BR" dirty="0" smtClean="0"/>
          </a:p>
          <a:p>
            <a:pPr>
              <a:buFont typeface="Wingdings" pitchFamily="2" charset="2"/>
              <a:buChar char="v"/>
            </a:pPr>
            <a:r>
              <a:rPr lang="pt-BR" dirty="0" smtClean="0"/>
              <a:t>a </a:t>
            </a:r>
            <a:r>
              <a:rPr lang="pt-BR" dirty="0"/>
              <a:t>diminuição ou abolição do álcool </a:t>
            </a:r>
            <a:endParaRPr lang="pt-BR" dirty="0" smtClean="0"/>
          </a:p>
          <a:p>
            <a:pPr>
              <a:buFont typeface="Wingdings" pitchFamily="2" charset="2"/>
              <a:buChar char="v"/>
            </a:pPr>
            <a:endParaRPr lang="pt-BR" dirty="0"/>
          </a:p>
          <a:p>
            <a:pPr>
              <a:buFont typeface="Wingdings" pitchFamily="2" charset="2"/>
              <a:buChar char="v"/>
            </a:pPr>
            <a:r>
              <a:rPr lang="pt-BR" dirty="0" smtClean="0"/>
              <a:t>praticar atividade física.</a:t>
            </a:r>
          </a:p>
        </p:txBody>
      </p:sp>
      <p:pic>
        <p:nvPicPr>
          <p:cNvPr id="4" name="Picture 26" descr="http://files.lacm.webnode.com/200000007-a164ea25f4/lac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29563" y="142875"/>
            <a:ext cx="1074737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8" descr="http://liberdade.ca.g12.br/imgescolas/Image/anhembi%20morumb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91450" y="6215082"/>
            <a:ext cx="1352550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28596" y="500042"/>
            <a:ext cx="8305800" cy="1143000"/>
          </a:xfrm>
        </p:spPr>
        <p:txBody>
          <a:bodyPr/>
          <a:lstStyle/>
          <a:p>
            <a:r>
              <a:rPr lang="pt-BR" dirty="0" smtClean="0"/>
              <a:t>Tratamento farmacológico</a:t>
            </a:r>
            <a:endParaRPr lang="pt-BR" dirty="0"/>
          </a:p>
        </p:txBody>
      </p:sp>
      <p:sp>
        <p:nvSpPr>
          <p:cNvPr id="3" name="CaixaDeTexto 2"/>
          <p:cNvSpPr txBox="1"/>
          <p:nvPr/>
        </p:nvSpPr>
        <p:spPr>
          <a:xfrm>
            <a:off x="428596" y="1785926"/>
            <a:ext cx="821537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São drogas de primeira linha para o tratamento da Hipertensão Arterial Sistêmica, todos com resultado benéfico comprovado em vários trabalhos na prevenção de complicações cardiovasculares: </a:t>
            </a:r>
            <a:endParaRPr lang="pt-BR" dirty="0" smtClean="0"/>
          </a:p>
          <a:p>
            <a:pPr>
              <a:buFont typeface="Wingdings" pitchFamily="2" charset="2"/>
              <a:buChar char="v"/>
            </a:pPr>
            <a:endParaRPr lang="pt-BR" dirty="0" smtClean="0">
              <a:solidFill>
                <a:srgbClr val="FFFF00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pt-BR" dirty="0" smtClean="0">
                <a:solidFill>
                  <a:schemeClr val="tx2"/>
                </a:solidFill>
              </a:rPr>
              <a:t>Diuréticos </a:t>
            </a:r>
            <a:r>
              <a:rPr lang="pt-BR" dirty="0" err="1" smtClean="0">
                <a:solidFill>
                  <a:schemeClr val="tx2"/>
                </a:solidFill>
              </a:rPr>
              <a:t>tiazidicos</a:t>
            </a:r>
            <a:r>
              <a:rPr lang="pt-BR" dirty="0" smtClean="0">
                <a:solidFill>
                  <a:schemeClr val="tx2"/>
                </a:solidFill>
              </a:rPr>
              <a:t> </a:t>
            </a:r>
            <a:endParaRPr lang="pt-BR" dirty="0" smtClean="0">
              <a:solidFill>
                <a:schemeClr val="tx2"/>
              </a:solidFill>
            </a:endParaRPr>
          </a:p>
          <a:p>
            <a:pPr>
              <a:buFont typeface="Wingdings" pitchFamily="2" charset="2"/>
              <a:buChar char="v"/>
            </a:pPr>
            <a:endParaRPr lang="pt-BR" dirty="0" smtClean="0">
              <a:solidFill>
                <a:schemeClr val="tx2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pt-BR" dirty="0">
                <a:solidFill>
                  <a:schemeClr val="tx2"/>
                </a:solidFill>
              </a:rPr>
              <a:t>B</a:t>
            </a:r>
            <a:r>
              <a:rPr lang="pt-BR" dirty="0" smtClean="0">
                <a:solidFill>
                  <a:schemeClr val="tx2"/>
                </a:solidFill>
              </a:rPr>
              <a:t>loqueadores </a:t>
            </a:r>
            <a:r>
              <a:rPr lang="pt-BR" dirty="0">
                <a:solidFill>
                  <a:schemeClr val="tx2"/>
                </a:solidFill>
              </a:rPr>
              <a:t>dos canais de </a:t>
            </a:r>
            <a:r>
              <a:rPr lang="pt-BR" dirty="0" smtClean="0">
                <a:solidFill>
                  <a:schemeClr val="tx2"/>
                </a:solidFill>
              </a:rPr>
              <a:t>cálcio</a:t>
            </a:r>
          </a:p>
          <a:p>
            <a:pPr>
              <a:buFont typeface="Wingdings" pitchFamily="2" charset="2"/>
              <a:buChar char="v"/>
            </a:pPr>
            <a:endParaRPr lang="pt-BR" dirty="0" smtClean="0">
              <a:solidFill>
                <a:schemeClr val="tx2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pt-BR" dirty="0">
                <a:solidFill>
                  <a:schemeClr val="tx2"/>
                </a:solidFill>
              </a:rPr>
              <a:t>B</a:t>
            </a:r>
            <a:r>
              <a:rPr lang="pt-BR" dirty="0" smtClean="0">
                <a:solidFill>
                  <a:schemeClr val="tx2"/>
                </a:solidFill>
              </a:rPr>
              <a:t>etabloqueadores </a:t>
            </a:r>
          </a:p>
          <a:p>
            <a:pPr>
              <a:buFont typeface="Wingdings" pitchFamily="2" charset="2"/>
              <a:buChar char="v"/>
            </a:pPr>
            <a:endParaRPr lang="pt-BR" dirty="0" smtClean="0">
              <a:solidFill>
                <a:schemeClr val="tx2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pt-BR" dirty="0">
                <a:solidFill>
                  <a:schemeClr val="tx2"/>
                </a:solidFill>
              </a:rPr>
              <a:t>I</a:t>
            </a:r>
            <a:r>
              <a:rPr lang="pt-BR" dirty="0" smtClean="0">
                <a:solidFill>
                  <a:schemeClr val="tx2"/>
                </a:solidFill>
              </a:rPr>
              <a:t>nibidores da </a:t>
            </a:r>
            <a:r>
              <a:rPr lang="pt-BR" dirty="0" smtClean="0">
                <a:solidFill>
                  <a:schemeClr val="tx2"/>
                </a:solidFill>
              </a:rPr>
              <a:t>ECA</a:t>
            </a:r>
          </a:p>
          <a:p>
            <a:pPr>
              <a:buFont typeface="Wingdings" pitchFamily="2" charset="2"/>
              <a:buChar char="v"/>
            </a:pPr>
            <a:endParaRPr lang="pt-BR" dirty="0" smtClean="0">
              <a:solidFill>
                <a:schemeClr val="tx2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pt-BR" dirty="0" smtClean="0">
                <a:solidFill>
                  <a:schemeClr val="tx2"/>
                </a:solidFill>
              </a:rPr>
              <a:t>AAS</a:t>
            </a:r>
            <a:endParaRPr lang="pt-BR" dirty="0" smtClean="0">
              <a:solidFill>
                <a:schemeClr val="tx2"/>
              </a:solidFill>
            </a:endParaRPr>
          </a:p>
          <a:p>
            <a:endParaRPr lang="pt-BR" dirty="0" smtClean="0">
              <a:solidFill>
                <a:schemeClr val="tx2"/>
              </a:solidFill>
            </a:endParaRPr>
          </a:p>
        </p:txBody>
      </p:sp>
      <p:pic>
        <p:nvPicPr>
          <p:cNvPr id="4" name="Picture 26" descr="http://files.lacm.webnode.com/200000007-a164ea25f4/lac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29563" y="142875"/>
            <a:ext cx="1074737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8" descr="http://liberdade.ca.g12.br/imgescolas/Image/anhembi%20morumb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91450" y="6357938"/>
            <a:ext cx="1352550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0" name="Picture 4" descr="http://data.motor-talk.de/data/galleries/771258/1734477/danke-3440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28802"/>
            <a:ext cx="8921299" cy="316706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   Integrantes</a:t>
            </a:r>
          </a:p>
        </p:txBody>
      </p:sp>
      <p:sp>
        <p:nvSpPr>
          <p:cNvPr id="7171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smtClean="0"/>
          </a:p>
          <a:p>
            <a:r>
              <a:rPr lang="pt-BR" smtClean="0"/>
              <a:t>Fábio  Garcia</a:t>
            </a:r>
          </a:p>
          <a:p>
            <a:r>
              <a:rPr lang="pt-BR" smtClean="0"/>
              <a:t>Thais Manso</a:t>
            </a:r>
          </a:p>
          <a:p>
            <a:r>
              <a:rPr lang="pt-BR" smtClean="0"/>
              <a:t>Vitor  Rocha</a:t>
            </a:r>
          </a:p>
          <a:p>
            <a:r>
              <a:rPr lang="pt-BR" smtClean="0"/>
              <a:t>Vicklene Cristine</a:t>
            </a:r>
          </a:p>
        </p:txBody>
      </p:sp>
      <p:pic>
        <p:nvPicPr>
          <p:cNvPr id="7172" name="Picture 26" descr="http://files.lacm.webnode.com/200000007-a164ea25f4/lac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29563" y="142875"/>
            <a:ext cx="1074737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28" descr="http://liberdade.ca.g12.br/imgescolas/Image/anhembi%20morumb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43813" y="6215063"/>
            <a:ext cx="1352550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4" name="Picture 2" descr="http://paulodaltrozo.files.wordpress.com/2009/09/hipertensa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6313" y="2071688"/>
            <a:ext cx="2619375" cy="208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ítulo 1"/>
          <p:cNvSpPr>
            <a:spLocks noGrp="1"/>
          </p:cNvSpPr>
          <p:nvPr>
            <p:ph type="title"/>
          </p:nvPr>
        </p:nvSpPr>
        <p:spPr>
          <a:xfrm>
            <a:off x="357188" y="500063"/>
            <a:ext cx="8229600" cy="1143000"/>
          </a:xfrm>
        </p:spPr>
        <p:txBody>
          <a:bodyPr/>
          <a:lstStyle/>
          <a:p>
            <a:r>
              <a:rPr lang="pt-BR" smtClean="0"/>
              <a:t>   Conceito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188" y="1928813"/>
            <a:ext cx="4143375" cy="3357562"/>
          </a:xfrm>
        </p:spPr>
        <p:txBody>
          <a:bodyPr>
            <a:normAutofit lnSpcReduction="10000"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pt-BR" sz="2800" dirty="0" smtClean="0">
                <a:latin typeface="Calibri" pitchFamily="34" charset="0"/>
              </a:rPr>
              <a:t>De acordo com a definição aceita mundialmente, é considerado HAS quando a pressão arterial sistólica ultrapassar 140mmHg e a diastólica, 90 mmHg.</a:t>
            </a:r>
            <a:endParaRPr lang="pt-BR" dirty="0">
              <a:latin typeface="Calibri" pitchFamily="34" charset="0"/>
            </a:endParaRPr>
          </a:p>
        </p:txBody>
      </p:sp>
      <p:pic>
        <p:nvPicPr>
          <p:cNvPr id="8196" name="Picture 26" descr="http://files.lacm.webnode.com/200000007-a164ea25f4/lac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69263" y="142875"/>
            <a:ext cx="1074737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28" descr="http://liberdade.ca.g12.br/imgescolas/Image/anhembi%20morumb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91450" y="6357938"/>
            <a:ext cx="1352550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8" name="Picture 3" descr="http://osminorcasvvr.files.wordpress.com/2009/05/20070817105714jb0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3500" y="2071688"/>
            <a:ext cx="3286125" cy="278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ítulo 1"/>
          <p:cNvSpPr>
            <a:spLocks noGrp="1"/>
          </p:cNvSpPr>
          <p:nvPr>
            <p:ph type="title"/>
          </p:nvPr>
        </p:nvSpPr>
        <p:spPr>
          <a:xfrm>
            <a:off x="428625" y="428625"/>
            <a:ext cx="8229600" cy="1143000"/>
          </a:xfrm>
        </p:spPr>
        <p:txBody>
          <a:bodyPr/>
          <a:lstStyle/>
          <a:p>
            <a:r>
              <a:rPr lang="pt-BR" smtClean="0"/>
              <a:t>Valores de Referência </a:t>
            </a:r>
          </a:p>
        </p:txBody>
      </p:sp>
      <p:pic>
        <p:nvPicPr>
          <p:cNvPr id="9219" name="Picture 26" descr="http://files.lacm.webnode.com/200000007-a164ea25f4/lac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69263" y="142875"/>
            <a:ext cx="1074737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500063" y="1928813"/>
            <a:ext cx="7829550" cy="4110037"/>
          </a:xfrm>
        </p:spPr>
        <p:txBody>
          <a:bodyPr>
            <a:normAutofit fontScale="62500" lnSpcReduction="20000"/>
          </a:bodyPr>
          <a:lstStyle/>
          <a:p>
            <a:pPr marL="274320" indent="-274320" eaLnBrk="0" fontAlgn="auto" hangingPunct="0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pt-BR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2800" dirty="0" smtClean="0">
                <a:latin typeface="Calibri" pitchFamily="34" charset="0"/>
              </a:rPr>
              <a:t>De acordo com os níveis pressóricos:</a:t>
            </a:r>
          </a:p>
          <a:p>
            <a:pPr marL="274320" indent="-274320" eaLnBrk="0" fontAlgn="auto" hangingPunct="0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pt-BR" sz="2800" u="sng" dirty="0" smtClean="0">
                <a:latin typeface="Calibri" pitchFamily="34" charset="0"/>
              </a:rPr>
              <a:t> </a:t>
            </a:r>
          </a:p>
          <a:p>
            <a:pPr marL="274320" indent="-274320" algn="just" eaLnBrk="0" fontAlgn="auto" hangingPunct="0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pt-BR" sz="2800" dirty="0" smtClean="0">
                <a:latin typeface="Calibri" pitchFamily="34" charset="0"/>
              </a:rPr>
              <a:t>                                     </a:t>
            </a:r>
            <a:r>
              <a:rPr lang="pt-BR" sz="280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Sistólica(mmHg)      Diastólica(mmHg)</a:t>
            </a:r>
          </a:p>
          <a:p>
            <a:pPr marL="274320" indent="-274320" eaLnBrk="0" fontAlgn="auto" hangingPunct="0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pt-BR" sz="2800" dirty="0" smtClean="0">
              <a:latin typeface="Calibri" pitchFamily="34" charset="0"/>
            </a:endParaRPr>
          </a:p>
          <a:p>
            <a:pPr marL="274320" indent="-274320" eaLnBrk="0" fontAlgn="auto" hangingPunct="0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pt-BR" sz="280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Ótima</a:t>
            </a:r>
            <a:r>
              <a:rPr lang="pt-BR" sz="2800" dirty="0" smtClean="0">
                <a:latin typeface="Calibri" pitchFamily="34" charset="0"/>
              </a:rPr>
              <a:t>                                     &lt;120                              &lt;80</a:t>
            </a:r>
          </a:p>
          <a:p>
            <a:pPr marL="274320" indent="-274320" eaLnBrk="0" fontAlgn="auto" hangingPunct="0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pt-BR" sz="280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Normal </a:t>
            </a:r>
            <a:r>
              <a:rPr lang="pt-BR" sz="2800" dirty="0" smtClean="0">
                <a:latin typeface="Calibri" pitchFamily="34" charset="0"/>
              </a:rPr>
              <a:t>                                  &lt;130                              &lt;85</a:t>
            </a:r>
          </a:p>
          <a:p>
            <a:pPr marL="274320" indent="-274320" eaLnBrk="0" fontAlgn="auto" hangingPunct="0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pt-BR" sz="280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Limítrofe </a:t>
            </a:r>
            <a:r>
              <a:rPr lang="pt-BR" sz="2800" dirty="0" smtClean="0">
                <a:latin typeface="Calibri" pitchFamily="34" charset="0"/>
              </a:rPr>
              <a:t>                             130-139                         85-89</a:t>
            </a:r>
          </a:p>
          <a:p>
            <a:pPr marL="274320" indent="-274320" eaLnBrk="0" fontAlgn="auto" hangingPunct="0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pt-BR" sz="2800" dirty="0" smtClean="0">
              <a:latin typeface="Calibri" pitchFamily="34" charset="0"/>
            </a:endParaRPr>
          </a:p>
          <a:p>
            <a:pPr marL="274320" indent="-274320" eaLnBrk="0" fontAlgn="auto" hangingPunct="0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pt-BR" sz="2800" dirty="0" smtClean="0">
                <a:latin typeface="Calibri" pitchFamily="34" charset="0"/>
              </a:rPr>
              <a:t>HIPERTENSÃO</a:t>
            </a:r>
          </a:p>
          <a:p>
            <a:pPr marL="274320" indent="-274320" eaLnBrk="0" fontAlgn="auto" hangingPunct="0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pt-BR" sz="2800" dirty="0" smtClean="0">
              <a:latin typeface="Calibri" pitchFamily="34" charset="0"/>
            </a:endParaRPr>
          </a:p>
          <a:p>
            <a:pPr marL="274320" indent="-274320" eaLnBrk="0" fontAlgn="auto" hangingPunct="0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pt-BR" sz="280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Estágio 1 (leve)                          </a:t>
            </a:r>
            <a:r>
              <a:rPr lang="pt-BR" sz="2800" dirty="0" smtClean="0">
                <a:latin typeface="Calibri" pitchFamily="34" charset="0"/>
              </a:rPr>
              <a:t>140-159                        90-99</a:t>
            </a:r>
          </a:p>
          <a:p>
            <a:pPr marL="274320" indent="-274320" eaLnBrk="0" fontAlgn="auto" hangingPunct="0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pt-BR" sz="280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Estágio 2 (moderada)               </a:t>
            </a:r>
            <a:r>
              <a:rPr lang="pt-BR" sz="2800" dirty="0" smtClean="0">
                <a:latin typeface="Calibri" pitchFamily="34" charset="0"/>
              </a:rPr>
              <a:t>160-170                       100-109</a:t>
            </a:r>
          </a:p>
          <a:p>
            <a:pPr marL="274320" indent="-274320" eaLnBrk="0" fontAlgn="auto" hangingPunct="0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pt-BR" sz="280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Estágio 3 (grave</a:t>
            </a:r>
            <a:r>
              <a:rPr lang="pt-BR" sz="2800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)                        </a:t>
            </a:r>
            <a:r>
              <a:rPr lang="pt-BR" sz="2800" dirty="0" smtClean="0">
                <a:latin typeface="Calibri" pitchFamily="34" charset="0"/>
                <a:sym typeface="Symbol" pitchFamily="18" charset="2"/>
              </a:rPr>
              <a:t>  180                            110</a:t>
            </a:r>
          </a:p>
          <a:p>
            <a:pPr marL="274320" indent="-274320" eaLnBrk="0" fontAlgn="auto" hangingPunct="0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pt-BR" sz="280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sym typeface="Symbol" pitchFamily="18" charset="2"/>
              </a:rPr>
              <a:t>Sistólica isolada                          </a:t>
            </a:r>
            <a:r>
              <a:rPr lang="pt-BR" sz="2800" dirty="0" smtClean="0">
                <a:latin typeface="Calibri" pitchFamily="34" charset="0"/>
                <a:sym typeface="Symbol" pitchFamily="18" charset="2"/>
              </a:rPr>
              <a:t>  140                           &lt; 90</a:t>
            </a:r>
            <a:endParaRPr lang="pt-BR" sz="2800" dirty="0" smtClean="0">
              <a:latin typeface="Calibri" pitchFamily="34" charset="0"/>
            </a:endParaRP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pt-BR" dirty="0"/>
          </a:p>
        </p:txBody>
      </p:sp>
      <p:pic>
        <p:nvPicPr>
          <p:cNvPr id="9221" name="Picture 28" descr="http://liberdade.ca.g12.br/imgescolas/Image/anhembi%20morumb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43813" y="6215063"/>
            <a:ext cx="1352550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smtClean="0"/>
          </a:p>
        </p:txBody>
      </p:sp>
      <p:sp>
        <p:nvSpPr>
          <p:cNvPr id="1024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smtClean="0"/>
          </a:p>
        </p:txBody>
      </p:sp>
      <p:pic>
        <p:nvPicPr>
          <p:cNvPr id="10244" name="Picture 5" descr="hipertensa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ítulo 1"/>
          <p:cNvSpPr>
            <a:spLocks noGrp="1"/>
          </p:cNvSpPr>
          <p:nvPr>
            <p:ph type="title"/>
          </p:nvPr>
        </p:nvSpPr>
        <p:spPr>
          <a:xfrm>
            <a:off x="428625" y="285750"/>
            <a:ext cx="8229600" cy="1143000"/>
          </a:xfrm>
        </p:spPr>
        <p:txBody>
          <a:bodyPr/>
          <a:lstStyle/>
          <a:p>
            <a:r>
              <a:rPr lang="pt-BR" smtClean="0"/>
              <a:t>Sinais e Sintomas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pt-BR" sz="2400" dirty="0" smtClean="0">
                <a:latin typeface="+mj-lt"/>
              </a:rPr>
              <a:t>A crise hipertensiva pode iniciar repentinamente e a pessoa pode apresentar: 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pt-BR" sz="2400" dirty="0" smtClean="0">
                <a:latin typeface="+mj-lt"/>
              </a:rPr>
              <a:t>             - sensação de mal-estar 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pt-BR" sz="2400" dirty="0" smtClean="0">
                <a:latin typeface="+mj-lt"/>
              </a:rPr>
              <a:t>             - cefaléia severa 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pt-BR" sz="2400" dirty="0" smtClean="0">
                <a:latin typeface="+mj-lt"/>
              </a:rPr>
              <a:t>             - borramento da visão 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pt-BR" sz="2400" dirty="0" smtClean="0">
                <a:latin typeface="+mj-lt"/>
              </a:rPr>
              <a:t>             - tosse e falta de ar </a:t>
            </a:r>
            <a:r>
              <a:rPr lang="pt-BR" dirty="0" smtClean="0"/>
              <a:t/>
            </a:r>
            <a:br>
              <a:rPr lang="pt-BR" dirty="0" smtClean="0"/>
            </a:br>
            <a:endParaRPr lang="pt-BR" dirty="0"/>
          </a:p>
        </p:txBody>
      </p:sp>
      <p:pic>
        <p:nvPicPr>
          <p:cNvPr id="1029" name="Picture 26" descr="http://files.lacm.webnode.com/200000007-a164ea25f4/lac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69263" y="142875"/>
            <a:ext cx="1074737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28" descr="http://liberdade.ca.g12.br/imgescolas/Image/anhembi%20morumb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91450" y="6357938"/>
            <a:ext cx="1352550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26" name="Object 3"/>
          <p:cNvGraphicFramePr>
            <a:graphicFrameLocks noChangeAspect="1"/>
          </p:cNvGraphicFramePr>
          <p:nvPr/>
        </p:nvGraphicFramePr>
        <p:xfrm>
          <a:off x="5929313" y="3143250"/>
          <a:ext cx="2128837" cy="1928813"/>
        </p:xfrm>
        <a:graphic>
          <a:graphicData uri="http://schemas.openxmlformats.org/presentationml/2006/ole">
            <p:oleObj spid="_x0000_s1026" name="Foto Digitalizada" r:id="rId5" imgW="3161905" imgH="2866667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ítulo 1"/>
          <p:cNvSpPr>
            <a:spLocks noGrp="1"/>
          </p:cNvSpPr>
          <p:nvPr>
            <p:ph type="title"/>
          </p:nvPr>
        </p:nvSpPr>
        <p:spPr>
          <a:xfrm>
            <a:off x="357188" y="428625"/>
            <a:ext cx="8229600" cy="1143000"/>
          </a:xfrm>
        </p:spPr>
        <p:txBody>
          <a:bodyPr/>
          <a:lstStyle/>
          <a:p>
            <a:r>
              <a:rPr lang="pt-BR" smtClean="0"/>
              <a:t> Anamnese na H.A.S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28625" y="2143125"/>
            <a:ext cx="8229600" cy="3922713"/>
          </a:xfrm>
        </p:spPr>
        <p:txBody>
          <a:bodyPr>
            <a:normAutofit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pt-BR" sz="2400" dirty="0" smtClean="0">
                <a:latin typeface="+mj-lt"/>
              </a:rPr>
              <a:t> Deve ser orientada para os seguintes pontos: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pt-BR" sz="2400" dirty="0" smtClean="0">
                <a:latin typeface="+mj-lt"/>
              </a:rPr>
              <a:t>      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pt-BR" sz="2400" dirty="0" smtClean="0">
                <a:latin typeface="+mj-lt"/>
              </a:rPr>
              <a:t>      -Sinais e/ou Sintomas sugestivos de lesão em orgão-alvo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pt-BR" sz="2400" dirty="0" smtClean="0">
                <a:latin typeface="+mj-lt"/>
              </a:rPr>
              <a:t>       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pt-BR" sz="2400" dirty="0" smtClean="0">
                <a:latin typeface="+mj-lt"/>
              </a:rPr>
              <a:t>      - História Familiar de Hipertensão Arterial na família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pt-BR" sz="2400" dirty="0" smtClean="0">
                <a:latin typeface="+mj-lt"/>
              </a:rPr>
              <a:t>       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pt-BR" sz="2400" dirty="0" smtClean="0">
                <a:latin typeface="+mj-lt"/>
              </a:rPr>
              <a:t>      -Hábitos de fumar, ingestão excessiva de álcool,   sedentarismo,estresse,doença cardiovascular</a:t>
            </a:r>
            <a:r>
              <a:rPr lang="pt-BR" sz="2400" dirty="0" smtClean="0"/>
              <a:t>.</a:t>
            </a:r>
            <a:endParaRPr lang="pt-BR" sz="2400" dirty="0">
              <a:latin typeface="+mj-lt"/>
            </a:endParaRPr>
          </a:p>
        </p:txBody>
      </p:sp>
      <p:pic>
        <p:nvPicPr>
          <p:cNvPr id="11268" name="Picture 26" descr="http://files.lacm.webnode.com/200000007-a164ea25f4/lac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69263" y="214313"/>
            <a:ext cx="1074737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28" descr="http://liberdade.ca.g12.br/imgescolas/Image/anhembi%20morumb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91450" y="6215063"/>
            <a:ext cx="1352550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ítulo 1"/>
          <p:cNvSpPr>
            <a:spLocks noGrp="1"/>
          </p:cNvSpPr>
          <p:nvPr>
            <p:ph type="title"/>
          </p:nvPr>
        </p:nvSpPr>
        <p:spPr>
          <a:xfrm>
            <a:off x="357188" y="500063"/>
            <a:ext cx="8229600" cy="1143000"/>
          </a:xfrm>
        </p:spPr>
        <p:txBody>
          <a:bodyPr/>
          <a:lstStyle/>
          <a:p>
            <a:r>
              <a:rPr lang="pt-BR" dirty="0" smtClean="0"/>
              <a:t>Exame Físico na </a:t>
            </a:r>
            <a:r>
              <a:rPr lang="pt-BR" dirty="0" err="1" smtClean="0"/>
              <a:t>H.A.</a:t>
            </a:r>
            <a:r>
              <a:rPr lang="pt-BR" dirty="0" smtClean="0"/>
              <a:t>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28625" y="2143125"/>
            <a:ext cx="8229600" cy="4324350"/>
          </a:xfrm>
        </p:spPr>
        <p:txBody>
          <a:bodyPr>
            <a:normAutofit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pt-BR" sz="2400" dirty="0" smtClean="0">
                <a:latin typeface="+mj-lt"/>
              </a:rPr>
              <a:t>Deve ser avaliado os seguintes pontos: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pt-BR" sz="2400" dirty="0" smtClean="0">
                <a:latin typeface="+mj-lt"/>
              </a:rPr>
              <a:t>    - os pulsos carotídeos                 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pt-BR" sz="2400" dirty="0" smtClean="0">
                <a:latin typeface="+mj-lt"/>
              </a:rPr>
              <a:t>    - pressão arterial  em ambos os membros superiores, com o paciente deitado, sentado e em pé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pt-BR" sz="2400" dirty="0" smtClean="0">
                <a:latin typeface="+mj-lt"/>
              </a:rPr>
              <a:t>    - peso, altura e o IMC (índice de massa corpórea)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pt-BR" sz="2400" dirty="0" smtClean="0">
                <a:latin typeface="+mj-lt"/>
              </a:rPr>
              <a:t>    - estado neurológico e do </a:t>
            </a:r>
            <a:r>
              <a:rPr lang="pt-BR" sz="2400" dirty="0" smtClean="0">
                <a:latin typeface="+mj-lt"/>
              </a:rPr>
              <a:t>fundo-de-olho</a:t>
            </a:r>
            <a:endParaRPr lang="pt-BR" sz="2400" dirty="0" smtClean="0">
              <a:latin typeface="+mj-lt"/>
            </a:endParaRP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pt-BR" dirty="0"/>
          </a:p>
        </p:txBody>
      </p:sp>
      <p:pic>
        <p:nvPicPr>
          <p:cNvPr id="12292" name="Picture 26" descr="http://files.lacm.webnode.com/200000007-a164ea25f4/lac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69263" y="214313"/>
            <a:ext cx="1074737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28" descr="http://liberdade.ca.g12.br/imgescolas/Image/anhembi%20morumb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91450" y="6215063"/>
            <a:ext cx="1352550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4" name="Picture 2" descr="http://www.campinas.sp.gov.br/saude/doencas/tuberculose/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500" y="4835525"/>
            <a:ext cx="1939925" cy="202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58006" cy="1143000"/>
          </a:xfrm>
        </p:spPr>
        <p:txBody>
          <a:bodyPr>
            <a:normAutofit/>
          </a:bodyPr>
          <a:lstStyle/>
          <a:p>
            <a:r>
              <a:rPr lang="pt-BR" dirty="0" smtClean="0"/>
              <a:t>Sempre aferir a PA!!!</a:t>
            </a:r>
            <a:endParaRPr lang="pt-BR" dirty="0"/>
          </a:p>
        </p:txBody>
      </p:sp>
      <p:sp>
        <p:nvSpPr>
          <p:cNvPr id="3" name="CaixaDeTexto 2"/>
          <p:cNvSpPr txBox="1"/>
          <p:nvPr/>
        </p:nvSpPr>
        <p:spPr>
          <a:xfrm>
            <a:off x="642910" y="1428736"/>
            <a:ext cx="807249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 smtClean="0"/>
          </a:p>
          <a:p>
            <a:r>
              <a:rPr lang="pt-BR" dirty="0" smtClean="0"/>
              <a:t>A medida da pressão arterial deve ser realizada com o paciente na posição sentada.</a:t>
            </a:r>
          </a:p>
          <a:p>
            <a:endParaRPr lang="pt-BR" dirty="0" smtClean="0"/>
          </a:p>
          <a:p>
            <a:r>
              <a:rPr lang="pt-BR" dirty="0" smtClean="0"/>
              <a:t>Deve-se explicar o procedimento ao paciente</a:t>
            </a:r>
          </a:p>
          <a:p>
            <a:endParaRPr lang="pt-BR" dirty="0" smtClean="0"/>
          </a:p>
          <a:p>
            <a:r>
              <a:rPr lang="pt-BR" dirty="0" smtClean="0"/>
              <a:t>Certificar-se de que o paciente não está com a bexiga cheia, se não praticou exercício físico, não ingeriu bebidas alcoólicas, café ou fumou até 30 minutos antes da aferição.</a:t>
            </a:r>
          </a:p>
          <a:p>
            <a:endParaRPr lang="pt-BR" dirty="0" smtClean="0"/>
          </a:p>
          <a:p>
            <a:r>
              <a:rPr lang="pt-BR" dirty="0" smtClean="0"/>
              <a:t>Deixar </a:t>
            </a:r>
            <a:r>
              <a:rPr lang="pt-BR" dirty="0"/>
              <a:t>o paciente descansar por 5 a 10 minutos em ambiente calmo, com temperatura  agradável. </a:t>
            </a:r>
            <a:endParaRPr lang="pt-BR" dirty="0" smtClean="0"/>
          </a:p>
          <a:p>
            <a:r>
              <a:rPr lang="pt-BR" dirty="0"/>
              <a:t>Localizar a artéria braquial por </a:t>
            </a:r>
            <a:r>
              <a:rPr lang="pt-BR" dirty="0" smtClean="0"/>
              <a:t>palpação</a:t>
            </a:r>
          </a:p>
          <a:p>
            <a:endParaRPr lang="pt-BR" dirty="0" smtClean="0"/>
          </a:p>
          <a:p>
            <a:endParaRPr lang="pt-BR" dirty="0"/>
          </a:p>
        </p:txBody>
      </p:sp>
      <p:pic>
        <p:nvPicPr>
          <p:cNvPr id="5" name="Picture 26" descr="http://files.lacm.webnode.com/200000007-a164ea25f4/lac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29563" y="142875"/>
            <a:ext cx="1074737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8" descr="http://liberdade.ca.g12.br/imgescolas/Image/anhembi%20morumb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91450" y="6357938"/>
            <a:ext cx="1352550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uxo">
  <a:themeElements>
    <a:clrScheme name="Flux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ux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ux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Fluxo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Fluxo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114</TotalTime>
  <Words>684</Words>
  <Application>Microsoft Office PowerPoint</Application>
  <PresentationFormat>Apresentação na tela (4:3)</PresentationFormat>
  <Paragraphs>138</Paragraphs>
  <Slides>16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incorporados</vt:lpstr>
      </vt:variant>
      <vt:variant>
        <vt:i4>1</vt:i4>
      </vt:variant>
      <vt:variant>
        <vt:lpstr>Títulos de slides</vt:lpstr>
      </vt:variant>
      <vt:variant>
        <vt:i4>16</vt:i4>
      </vt:variant>
    </vt:vector>
  </HeadingPairs>
  <TitlesOfParts>
    <vt:vector size="18" baseType="lpstr">
      <vt:lpstr>Fluxo</vt:lpstr>
      <vt:lpstr>Foto Digitalizada</vt:lpstr>
      <vt:lpstr>Hipertensão Arterial Sistêmica</vt:lpstr>
      <vt:lpstr>   Integrantes</vt:lpstr>
      <vt:lpstr>   Conceito</vt:lpstr>
      <vt:lpstr>Valores de Referência </vt:lpstr>
      <vt:lpstr>Slide 5</vt:lpstr>
      <vt:lpstr>Sinais e Sintomas</vt:lpstr>
      <vt:lpstr> Anamnese na H.A.S</vt:lpstr>
      <vt:lpstr>Exame Físico na H.A.S</vt:lpstr>
      <vt:lpstr>Sempre aferir a PA!!!</vt:lpstr>
      <vt:lpstr>Slide 10</vt:lpstr>
      <vt:lpstr>Slide 11</vt:lpstr>
      <vt:lpstr>Slide 12</vt:lpstr>
      <vt:lpstr>Avaliação complementar</vt:lpstr>
      <vt:lpstr>Tratamento não farmacológico</vt:lpstr>
      <vt:lpstr>Tratamento farmacológico</vt:lpstr>
      <vt:lpstr>Slide 16</vt:lpstr>
    </vt:vector>
  </TitlesOfParts>
  <Company>ISCP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Hipertensão Arterial Sistêmica</dc:title>
  <dc:creator>atrium</dc:creator>
  <cp:lastModifiedBy>atrium</cp:lastModifiedBy>
  <cp:revision>13</cp:revision>
  <dcterms:created xsi:type="dcterms:W3CDTF">2009-12-02T15:56:44Z</dcterms:created>
  <dcterms:modified xsi:type="dcterms:W3CDTF">2009-12-02T19:56:35Z</dcterms:modified>
</cp:coreProperties>
</file>